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2" r:id="rId3"/>
    <p:sldId id="277" r:id="rId4"/>
    <p:sldId id="282" r:id="rId5"/>
    <p:sldId id="257" r:id="rId6"/>
    <p:sldId id="264" r:id="rId7"/>
    <p:sldId id="263" r:id="rId8"/>
    <p:sldId id="278" r:id="rId9"/>
    <p:sldId id="280" r:id="rId10"/>
    <p:sldId id="265" r:id="rId11"/>
    <p:sldId id="281" r:id="rId12"/>
    <p:sldId id="258" r:id="rId13"/>
    <p:sldId id="279" r:id="rId14"/>
    <p:sldId id="283" r:id="rId15"/>
    <p:sldId id="266" r:id="rId16"/>
    <p:sldId id="269" r:id="rId17"/>
    <p:sldId id="272" r:id="rId18"/>
    <p:sldId id="259" r:id="rId19"/>
    <p:sldId id="267" r:id="rId20"/>
    <p:sldId id="271" r:id="rId21"/>
    <p:sldId id="285" r:id="rId22"/>
    <p:sldId id="284" r:id="rId23"/>
    <p:sldId id="260" r:id="rId24"/>
    <p:sldId id="268" r:id="rId25"/>
    <p:sldId id="270" r:id="rId26"/>
    <p:sldId id="289" r:id="rId27"/>
    <p:sldId id="273" r:id="rId28"/>
    <p:sldId id="274" r:id="rId29"/>
    <p:sldId id="290" r:id="rId30"/>
    <p:sldId id="291" r:id="rId31"/>
    <p:sldId id="275" r:id="rId3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5DE72-C22B-4022-A35D-79EC522739F1}" type="datetimeFigureOut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E28B-ADC1-4E28-BF9C-9AC489E088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3153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94A11-EB7F-4CD2-B4E6-6EF920730A88}" type="datetimeFigureOut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7BE82-05C4-4063-A9C9-3419EBC79D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2807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96-BD46-4D86-887D-D00AA5857D55}" type="datetime1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9A69-D081-4E11-8DC7-825F6D4167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32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9F5C-9D5D-4417-B553-ED12D52548CE}" type="datetime1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9A69-D081-4E11-8DC7-825F6D4167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10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710D-ECD6-4B62-B301-7550B9C26DA7}" type="datetime1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9A69-D081-4E11-8DC7-825F6D4167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80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BED-C01C-444C-9A79-8650DF412DED}" type="datetime1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9A69-D081-4E11-8DC7-825F6D4167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47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DE59-FD63-47F9-8A4E-1E46C5B34BF3}" type="datetime1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9A69-D081-4E11-8DC7-825F6D4167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27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8C6F-7963-4583-8B7E-B77C2FA83EA4}" type="datetime1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9A69-D081-4E11-8DC7-825F6D4167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71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AF56-3188-4A67-AD2B-70BD274900F6}" type="datetime1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9A69-D081-4E11-8DC7-825F6D4167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0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8026-4B68-402F-94D0-61DC5A1EDDD9}" type="datetime1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9A69-D081-4E11-8DC7-825F6D4167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7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D524-3A86-4ADF-BAF8-0AB9A9419C80}" type="datetime1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9A69-D081-4E11-8DC7-825F6D4167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62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EA07-7EE9-4495-8576-169919953617}" type="datetime1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9A69-D081-4E11-8DC7-825F6D4167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97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64A-3299-451F-A841-6FB8A3D833E3}" type="datetime1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9A69-D081-4E11-8DC7-825F6D4167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71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64941-68FA-4971-9983-6707B840A13F}" type="datetime1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C9A69-D081-4E11-8DC7-825F6D4167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75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261257" y="1071155"/>
            <a:ext cx="11704320" cy="4945796"/>
            <a:chOff x="261257" y="1071155"/>
            <a:chExt cx="11704320" cy="4945796"/>
          </a:xfrm>
        </p:grpSpPr>
        <p:sp>
          <p:nvSpPr>
            <p:cNvPr id="4" name="文字方塊 3"/>
            <p:cNvSpPr txBox="1"/>
            <p:nvPr/>
          </p:nvSpPr>
          <p:spPr>
            <a:xfrm>
              <a:off x="261257" y="1071155"/>
              <a:ext cx="11612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策略知識管理課程期末報告</a:t>
              </a:r>
              <a:endParaRPr lang="zh-TW" altLang="en-US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261257" y="2129245"/>
              <a:ext cx="11704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0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題目：諸葛亮自傳深入剖析</a:t>
              </a:r>
              <a:endPara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8752115" y="5185954"/>
              <a:ext cx="3017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學生：周崇浩</a:t>
              </a:r>
              <a:endPara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學號：</a:t>
              </a:r>
              <a:r>
                <a:rPr lang="en-US" altLang="zh-TW" sz="2400" b="1" dirty="0">
                  <a:latin typeface="Calibri" panose="020F050202020403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MI01041002</a:t>
              </a:r>
              <a:endParaRPr lang="zh-TW" altLang="en-US" sz="24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7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87382" y="496383"/>
            <a:ext cx="11480154" cy="5170646"/>
            <a:chOff x="287382" y="496383"/>
            <a:chExt cx="11480154" cy="5170646"/>
          </a:xfrm>
        </p:grpSpPr>
        <p:sp>
          <p:nvSpPr>
            <p:cNvPr id="4" name="文字方塊 3"/>
            <p:cNvSpPr txBox="1"/>
            <p:nvPr/>
          </p:nvSpPr>
          <p:spPr>
            <a:xfrm>
              <a:off x="287382" y="496383"/>
              <a:ext cx="6936378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劉備為了能夠平定天下、匡復漢室，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而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三顧茅廬於隆中，求教問題於諸葛亮。諸葛亮根據其對天下局勢、各方勢力實力的觀察及評估，分析出進取天下的方法，而為劉備設計並說明了三分天下的策略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。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劉備在經過諸葛亮的一番解說後，改變了原有的心智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模式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，因而擴大了對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時局看法的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框架，聽後茅塞頓開，有如撥雲見日。後來劉備在諸葛亮的輔佐下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，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逐步站穩腳步，建立統治勢力，也因此不再顛沛流離，寄人籬下。</a:t>
              </a:r>
              <a:endPara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328" y="654504"/>
              <a:ext cx="4331208" cy="2885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08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776087"/>
              </p:ext>
            </p:extLst>
          </p:nvPr>
        </p:nvGraphicFramePr>
        <p:xfrm>
          <a:off x="378823" y="1458142"/>
          <a:ext cx="11388713" cy="5059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1337">
                  <a:extLst>
                    <a:ext uri="{9D8B030D-6E8A-4147-A177-3AD203B41FA5}">
                      <a16:colId xmlns:a16="http://schemas.microsoft.com/office/drawing/2014/main" val="2629369411"/>
                    </a:ext>
                  </a:extLst>
                </a:gridCol>
                <a:gridCol w="10487376">
                  <a:extLst>
                    <a:ext uri="{9D8B030D-6E8A-4147-A177-3AD203B41FA5}">
                      <a16:colId xmlns:a16="http://schemas.microsoft.com/office/drawing/2014/main" val="15661943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6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認知知識</a:t>
                      </a:r>
                      <a:r>
                        <a:rPr lang="en-US" altLang="zh-TW" sz="26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(</a:t>
                      </a:r>
                      <a:r>
                        <a:rPr lang="en-US" altLang="zh-TW" sz="2600" dirty="0" smtClean="0">
                          <a:solidFill>
                            <a:schemeClr val="bg1"/>
                          </a:solidFill>
                        </a:rPr>
                        <a:t>know-what</a:t>
                      </a:r>
                      <a:r>
                        <a:rPr lang="en-US" altLang="zh-TW" sz="26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6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altLang="zh-TW" sz="2600" b="1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64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原文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今操已擁百萬之眾，挾天子而令諸侯，此誠不可與爭鋒。孫權據有江東，已歷三世，國險而民附，賢能為之用，此可以為援而不可圖也。荊州北據漢、沔，利盡南海，東連吳會，西通巴蜀，此用武之國，而其主不能守，此殆天所以資將軍，將軍豈有意乎？益州險塞，沃野千里，天府之土，高祖因之以成帝業。劉璋暗弱，張魯在北，民殷國富而不知存恤，智能之士思得明君。</a:t>
                      </a:r>
                      <a:endParaRPr lang="en-US" altLang="zh-TW" sz="24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204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以上為諸葛亮對天下大勢及各方實力的觀察，評估後認為曹操已擁兵百萬，以天子之名號令天下，所以應避其鋒芒。孫權據有江東已有三代，統治之地地勢險要，民心歸附，賢能之人皆能為其所用</a:t>
                      </a:r>
                      <a:r>
                        <a:rPr lang="zh-TW" altLang="en-US" sz="2400" b="1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，</a:t>
                      </a: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此只能作為外援而不可佔有。荊州地處中心，為兵家必爭的地方，現有統治者卻沒有能力守住。益州地勢險要，擁有廣闊肥沃的土地，統治者劉璋平庸懦弱，張魯則據有漢中，人民勤奮、國家富有，卻不知存有撫恤之心，因此有才識能力的人都渴望得到賢明君主的領導。</a:t>
                      </a:r>
                      <a:endParaRPr lang="en-US" altLang="zh-TW" sz="24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477809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52697" y="352830"/>
            <a:ext cx="1138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後人對諸葛亮在隆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中與劉備的談話，稱之為 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&lt;&lt;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隆中對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&gt;&gt;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，以下是使用</a:t>
            </a:r>
            <a:r>
              <a:rPr lang="en-US" altLang="zh-TW" sz="3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Quinn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對知識層次的分類，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來說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&lt;&lt;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隆中對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&gt;&gt; 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的內容：</a:t>
            </a:r>
            <a:endParaRPr lang="en-US" altLang="zh-TW" sz="3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20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951463"/>
              </p:ext>
            </p:extLst>
          </p:nvPr>
        </p:nvGraphicFramePr>
        <p:xfrm>
          <a:off x="418009" y="426177"/>
          <a:ext cx="11388713" cy="609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2150">
                  <a:extLst>
                    <a:ext uri="{9D8B030D-6E8A-4147-A177-3AD203B41FA5}">
                      <a16:colId xmlns:a16="http://schemas.microsoft.com/office/drawing/2014/main" val="2629369411"/>
                    </a:ext>
                  </a:extLst>
                </a:gridCol>
                <a:gridCol w="10526563">
                  <a:extLst>
                    <a:ext uri="{9D8B030D-6E8A-4147-A177-3AD203B41FA5}">
                      <a16:colId xmlns:a16="http://schemas.microsoft.com/office/drawing/2014/main" val="112829962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600" b="1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進階技能</a:t>
                      </a:r>
                      <a:r>
                        <a:rPr lang="en-US" altLang="zh-HK" sz="2600" b="1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26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2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know-how</a:t>
                      </a:r>
                      <a:r>
                        <a:rPr lang="en-US" altLang="zh-TW" sz="26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6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altLang="zh-TW" sz="2600" b="1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64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原文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軍既帝室之胄，信義著于四海，總攬英雄，思賢如渴，若跨有荊、益，保其巖阻，西諸戎，南撫夷越，外結好孫權，內修政理；天下有變，則命一上將將荊州之軍以向宛、洛，將軍身率益州之眾出於秦川，百姓孰敢不簞食壺漿以迎將軍者乎？</a:t>
                      </a:r>
                      <a:endParaRPr lang="en-US" altLang="zh-TW" sz="24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204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以上為諸葛亮為劉備設計完成目標的方法，即佔有荊州、益州，並把守住兩地險要之地，與西邊的民族和睦相處，安撫南邊的部落民族，對外與孫權結成聯盟，對內則勤修內政</a:t>
                      </a:r>
                      <a:r>
                        <a:rPr lang="en-US" altLang="zh-TW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；</a:t>
                      </a: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當天下大勢出現變化時，則派遣一員上將指揮駐守荊州的軍隊攻向宛、洛，劉備則可親率益州大軍攻取秦川。</a:t>
                      </a:r>
                      <a:endParaRPr lang="en-US" altLang="zh-TW" sz="24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4778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600" b="1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系統理解 </a:t>
                      </a:r>
                      <a:r>
                        <a:rPr lang="en-US" altLang="zh-TW" sz="2600" b="1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en-US" altLang="zh-TW" sz="2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know-why</a:t>
                      </a:r>
                      <a:r>
                        <a:rPr lang="en-US" altLang="zh-TW" sz="2600" b="1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</a:t>
                      </a:r>
                      <a:endParaRPr lang="zh-TW" altLang="zh-TW" sz="2600" b="1" kern="1200" dirty="0" smtClean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18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曹操比于袁紹，則名微而眾寡，然操遂能克紹，以弱為強者，非惟天時，抑亦人謀也。</a:t>
                      </a:r>
                      <a:endParaRPr lang="en-US" altLang="zh-TW" sz="24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544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諸葛亮認為曹操比之袁紹，名聲小、兵力少，卻可以戰勝袁紹，從弱小變為強大，其原因除了掌握時機，更重要的是人的謀劃得當，也就是策略的正確，才是成功的關鍵因素。</a:t>
                      </a:r>
                      <a:endParaRPr lang="en-US" altLang="zh-TW" sz="24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057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3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10413"/>
              </p:ext>
            </p:extLst>
          </p:nvPr>
        </p:nvGraphicFramePr>
        <p:xfrm>
          <a:off x="404946" y="452303"/>
          <a:ext cx="11388713" cy="140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2150">
                  <a:extLst>
                    <a:ext uri="{9D8B030D-6E8A-4147-A177-3AD203B41FA5}">
                      <a16:colId xmlns:a16="http://schemas.microsoft.com/office/drawing/2014/main" val="2629369411"/>
                    </a:ext>
                  </a:extLst>
                </a:gridCol>
                <a:gridCol w="10526563">
                  <a:extLst>
                    <a:ext uri="{9D8B030D-6E8A-4147-A177-3AD203B41FA5}">
                      <a16:colId xmlns:a16="http://schemas.microsoft.com/office/drawing/2014/main" val="112829962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600" b="1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自我激勵創造力</a:t>
                      </a:r>
                      <a:r>
                        <a:rPr lang="en-US" altLang="zh-TW" sz="2600" b="1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(</a:t>
                      </a:r>
                      <a:r>
                        <a:rPr lang="en-US" altLang="zh-TW" sz="2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care-why</a:t>
                      </a:r>
                      <a:r>
                        <a:rPr lang="en-US" altLang="zh-TW" sz="2600" b="1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</a:t>
                      </a:r>
                      <a:endParaRPr lang="zh-TW" altLang="zh-TW" sz="2600" b="1" kern="1200" dirty="0" smtClean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27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霸業可成，漢室可興矣。</a:t>
                      </a:r>
                      <a:endParaRPr lang="en-US" altLang="zh-TW" sz="24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518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諸葛亮認為劉備若根據其謀劃來行事</a:t>
                      </a:r>
                      <a:r>
                        <a:rPr lang="zh-TW" altLang="en-US" sz="2400" b="1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，</a:t>
                      </a: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則可成就霸業、復興漢室。</a:t>
                      </a:r>
                      <a:endParaRPr lang="en-US" altLang="zh-TW" sz="24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600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8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90503" y="2364377"/>
            <a:ext cx="7132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為什麼劉備得到諸葛亮輔佐，卻無法完成匡復漢室的大業？</a:t>
            </a:r>
            <a:endParaRPr lang="zh-TW" altLang="en-US" sz="3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04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52696" y="403494"/>
            <a:ext cx="11351625" cy="5632311"/>
            <a:chOff x="352696" y="403494"/>
            <a:chExt cx="11351625" cy="5632311"/>
          </a:xfrm>
        </p:grpSpPr>
        <p:sp>
          <p:nvSpPr>
            <p:cNvPr id="3" name="文字方塊 2"/>
            <p:cNvSpPr txBox="1"/>
            <p:nvPr/>
          </p:nvSpPr>
          <p:spPr>
            <a:xfrm>
              <a:off x="352696" y="403494"/>
              <a:ext cx="6426927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劉備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在步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入中年之時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想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到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其戎馬半生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，卻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仍然無立足之地，內心除了感傷外，也開始思考為什麼會如此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？劉備認為與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對手曹操及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孫權相比，身邊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不乏萬人敵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之猛將，但卻無法像曹操及孫權一樣據有一方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，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原因應在於其不像曹操及孫權身邊擁有眾多謀士，能夠進獻策略及謀劃大事，以致於征戰多年，卻仍無法佔有建功立業的根據地來成就大事，基於此種想法，劉備開始遍訪各地，尋找可替其擘劃的才智之士。</a:t>
              </a:r>
              <a:endPara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2172" y="521060"/>
              <a:ext cx="4792149" cy="3241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41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640079" y="383514"/>
            <a:ext cx="10728962" cy="6177959"/>
            <a:chOff x="640079" y="383514"/>
            <a:chExt cx="10728962" cy="6177959"/>
          </a:xfrm>
        </p:grpSpPr>
        <p:sp>
          <p:nvSpPr>
            <p:cNvPr id="2" name="文字方塊 1"/>
            <p:cNvSpPr txBox="1"/>
            <p:nvPr/>
          </p:nvSpPr>
          <p:spPr>
            <a:xfrm>
              <a:off x="640079" y="401268"/>
              <a:ext cx="5460275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劉備經過與荊州名士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司馬徽的談話、徐庶的推薦，及三顧茅廬的轉折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，請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出了經世之才諸葛亮替其謀劃，而後也因為諸葛亮在外交上的成功，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造就了劉備在軍事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上的勝利，讓劉備有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機會在人生低潮的逆境中，展翅高飛，逐步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擴大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統治的勢力範圍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，進而在政治上取得了一席之地，能夠與曹操、孫權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鼎足而立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，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得到了稱霸天下的入場門票。</a:t>
              </a:r>
              <a:endPara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1" y="383514"/>
              <a:ext cx="4511040" cy="2993136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1" y="3602231"/>
              <a:ext cx="4511040" cy="2959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1006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627016" y="501081"/>
            <a:ext cx="10829546" cy="4708981"/>
            <a:chOff x="627016" y="501081"/>
            <a:chExt cx="10829546" cy="4708981"/>
          </a:xfrm>
        </p:grpSpPr>
        <p:sp>
          <p:nvSpPr>
            <p:cNvPr id="2" name="文字方塊 1"/>
            <p:cNvSpPr txBox="1"/>
            <p:nvPr/>
          </p:nvSpPr>
          <p:spPr>
            <a:xfrm>
              <a:off x="627016" y="501081"/>
              <a:ext cx="5956663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然而劉備最終並未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因為得到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了諸葛亮及其他才智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之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士的輔佐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，而能完成復興漢室的大業，究其原因，乃在於劉備的行事風格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，仍然侷限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於其既有之思考框架，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因為心智模式沒有改變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，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造成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看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事情的視野沒有擴大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，言行仍然照著過去的行為習慣來引導，以致在征吳戰爭中兵敗夷陵，退守並病逝於白帝城，而以失敗來收場。</a:t>
              </a:r>
              <a:endPara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7234" y="631710"/>
              <a:ext cx="4529328" cy="3005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14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65760" y="509004"/>
            <a:ext cx="108813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以下是針對劉備未改變其既有心智模式</a:t>
            </a:r>
            <a:r>
              <a:rPr lang="zh-TW" altLang="en-US" sz="30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造成思考框架侷限性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舉例說明：</a:t>
            </a:r>
            <a:endParaRPr lang="en-US" altLang="zh-TW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just">
              <a:spcAft>
                <a:spcPts val="2400"/>
              </a:spcAft>
              <a:buFont typeface="+mj-ea"/>
              <a:buAutoNum type="ea1ChtPeriod"/>
            </a:pP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事個人名聲：劉備因為太過重視個人聲譽，因而很在意世人對其處事的評價，以致總是在關鍵時刻錯失良機，甚至也因此常使其及身邊之人處於險境，比如荊州牧劉表有意讓位給劉備時，劉備卻擔憂接受了劉表的請託</a:t>
            </a:r>
            <a:r>
              <a:rPr lang="zh-TW" altLang="en-US" sz="30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世人會認為其是趁人之危，而不聽從諸葛亮的苦心勸告與以接受。在曹操入侵荊州之時，認為抛棄百姓會失了民心，因此堅持帶著百姓一起逃難，卻未能從軍事角度考量，以致百姓的同行拖慢了軍隊的速度，而被曹操派來的追兵趕上，付出了兵士及隨行百姓死傷慘重的代價。</a:t>
            </a:r>
            <a:endParaRPr lang="en-US" altLang="zh-TW" sz="3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89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4617" y="712487"/>
            <a:ext cx="1102069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ea"/>
              <a:buAutoNum type="ea1ChtPeriod" startAt="2"/>
            </a:pP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可一世：劉備在征吳的夷陵之戰中，自視其久戰沙場，不顧身邊謀士的提醒，輕視對手陸遜的能力。陸遜則因試探性攻擊而得知蜀軍弱點，以火攻連綿數里之蜀軍營寨，及以水路夾擊，致使蜀軍大敗，死傷慘重，劉備僅以身免，從此一振不起。陸遜之所以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能夠擊敗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劉備，以弱勝強，乃在於其比劉備更有學習能力，能夠透過學習快速改變心智模式，以學的比狼快的精神，跳脫框架，找到致勝的關鍵因素，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而能贏得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軍事上的勝利。</a:t>
            </a:r>
            <a:endParaRPr lang="en-US" altLang="zh-TW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72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740795"/>
              </p:ext>
            </p:extLst>
          </p:nvPr>
        </p:nvGraphicFramePr>
        <p:xfrm>
          <a:off x="509451" y="615163"/>
          <a:ext cx="11090366" cy="370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090366">
                  <a:extLst>
                    <a:ext uri="{9D8B030D-6E8A-4147-A177-3AD203B41FA5}">
                      <a16:colId xmlns:a16="http://schemas.microsoft.com/office/drawing/2014/main" val="1342691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5600"/>
                        </a:lnSpc>
                      </a:pPr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期末報告綱要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958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從自傳記載推論諸葛亮所具有的心智模式</a:t>
                      </a:r>
                      <a:endParaRPr lang="zh-TW" altLang="en-US" sz="3000" b="1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91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探討諸葛亮 </a:t>
                      </a:r>
                      <a:r>
                        <a:rPr lang="en-US" altLang="zh-TW" sz="3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&lt;&lt;</a:t>
                      </a:r>
                      <a:r>
                        <a:rPr lang="zh-TW" altLang="en-US" sz="3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隆中對</a:t>
                      </a:r>
                      <a:r>
                        <a:rPr lang="en-US" altLang="zh-TW" sz="3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&gt;&gt; </a:t>
                      </a:r>
                      <a:r>
                        <a:rPr lang="zh-TW" altLang="en-US" sz="3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的知識層次</a:t>
                      </a:r>
                      <a:endParaRPr lang="zh-TW" altLang="en-US" sz="3000" b="1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412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為什麼劉備得到諸葛亮輔佐，卻無法完成匡復漢室的大業？</a:t>
                      </a:r>
                      <a:endParaRPr lang="zh-TW" altLang="en-US" sz="3000" b="1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297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諸葛亮北伐中原的困境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879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06104" y="435573"/>
            <a:ext cx="11129555" cy="5516618"/>
            <a:chOff x="506104" y="435573"/>
            <a:chExt cx="11129555" cy="551661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603" y="1640601"/>
              <a:ext cx="6415647" cy="4311590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506104" y="435573"/>
              <a:ext cx="111295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劉備不想讓世人誤認其趁人之危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，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而未聽從諸葛亮的勸告來接受劉表的讓位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。</a:t>
              </a:r>
              <a:endPara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470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06104" y="435573"/>
            <a:ext cx="11129555" cy="5518827"/>
            <a:chOff x="506104" y="435573"/>
            <a:chExt cx="11129555" cy="551882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200" y="1641600"/>
              <a:ext cx="6508408" cy="4312800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506104" y="435573"/>
              <a:ext cx="111295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劉備堅持帶著百姓一起逃難，以致被追兵趕到而造成嚴重傷亡。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3841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06104" y="435573"/>
            <a:ext cx="11129555" cy="5518827"/>
            <a:chOff x="506104" y="435573"/>
            <a:chExt cx="11129555" cy="551882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200" y="1641600"/>
              <a:ext cx="6378083" cy="4312800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506104" y="435573"/>
              <a:ext cx="111295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劉備自視其久戰沙場</a:t>
              </a:r>
              <a:r>
                <a:rPr lang="zh-TW" altLang="en-US" sz="3200" b="1" dirty="0">
                  <a:latin typeface="新細明體" panose="02020500000000000000" pitchFamily="18" charset="-120"/>
                </a:rPr>
                <a:t>，</a:t>
              </a:r>
              <a:r>
                <a:rPr lang="zh-TW" altLang="en-US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而忽略馬良對於陸遜足智多謀、智勇雙全的評價</a:t>
              </a:r>
              <a:r>
                <a:rPr lang="zh-TW" altLang="en-US" sz="3200" b="1" dirty="0">
                  <a:latin typeface="新細明體" panose="02020500000000000000" pitchFamily="18" charset="-120"/>
                </a:rPr>
                <a:t>。</a:t>
              </a:r>
              <a:endPara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247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283174" y="425435"/>
            <a:ext cx="9381716" cy="5338180"/>
            <a:chOff x="1283174" y="425435"/>
            <a:chExt cx="9381716" cy="5338180"/>
          </a:xfrm>
        </p:grpSpPr>
        <p:sp>
          <p:nvSpPr>
            <p:cNvPr id="67" name="文字方塊 66"/>
            <p:cNvSpPr txBox="1"/>
            <p:nvPr/>
          </p:nvSpPr>
          <p:spPr>
            <a:xfrm>
              <a:off x="1283174" y="425435"/>
              <a:ext cx="93817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以系統思考圖來分析劉備未能完成復興漢室的原因</a:t>
              </a:r>
              <a:endPara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68" name="群組 67"/>
            <p:cNvGrpSpPr/>
            <p:nvPr/>
          </p:nvGrpSpPr>
          <p:grpSpPr>
            <a:xfrm>
              <a:off x="1377198" y="1113238"/>
              <a:ext cx="9287692" cy="4650377"/>
              <a:chOff x="1220444" y="1021798"/>
              <a:chExt cx="9287692" cy="4650377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1220444" y="1021798"/>
                <a:ext cx="9287692" cy="465037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0" name="弧形 69"/>
              <p:cNvSpPr/>
              <p:nvPr/>
            </p:nvSpPr>
            <p:spPr>
              <a:xfrm rot="8311519">
                <a:off x="3690593" y="1985293"/>
                <a:ext cx="1733939" cy="1643511"/>
              </a:xfrm>
              <a:prstGeom prst="arc">
                <a:avLst>
                  <a:gd name="adj1" fmla="val 11829425"/>
                  <a:gd name="adj2" fmla="val 17365113"/>
                </a:avLst>
              </a:prstGeom>
              <a:ln w="12700">
                <a:solidFill>
                  <a:srgbClr val="FF00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4390766" y="3468999"/>
                <a:ext cx="1172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建立功業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4557562" y="2124599"/>
                <a:ext cx="18531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身邊</a:t>
                </a:r>
                <a:r>
                  <a:rPr lang="zh-TW" altLang="en-US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有</a:t>
                </a:r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謀劃之人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73" name="弧形 72"/>
              <p:cNvSpPr/>
              <p:nvPr/>
            </p:nvSpPr>
            <p:spPr>
              <a:xfrm rot="19518884">
                <a:off x="2883863" y="1229126"/>
                <a:ext cx="2409910" cy="2360833"/>
              </a:xfrm>
              <a:prstGeom prst="arc">
                <a:avLst>
                  <a:gd name="adj1" fmla="val 12773480"/>
                  <a:gd name="adj2" fmla="val 1356867"/>
                </a:avLst>
              </a:prstGeom>
              <a:ln w="12700">
                <a:solidFill>
                  <a:srgbClr val="FF00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4" name="弧形 73"/>
              <p:cNvSpPr/>
              <p:nvPr/>
            </p:nvSpPr>
            <p:spPr>
              <a:xfrm rot="20191788">
                <a:off x="4892878" y="3295228"/>
                <a:ext cx="2816816" cy="2020514"/>
              </a:xfrm>
              <a:prstGeom prst="arc">
                <a:avLst>
                  <a:gd name="adj1" fmla="val 14374882"/>
                  <a:gd name="adj2" fmla="val 17809325"/>
                </a:avLst>
              </a:prstGeom>
              <a:ln w="12700">
                <a:solidFill>
                  <a:srgbClr val="00206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6345259" y="2666300"/>
                <a:ext cx="1570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重視個人聲譽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8146265" y="3744974"/>
                <a:ext cx="15831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顧忌世人評價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6247714" y="3047653"/>
                <a:ext cx="1180675" cy="3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不可一世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5479180" y="4695716"/>
                <a:ext cx="1252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輕視對手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79" name="弧形 78"/>
              <p:cNvSpPr/>
              <p:nvPr/>
            </p:nvSpPr>
            <p:spPr>
              <a:xfrm rot="21308968">
                <a:off x="4904512" y="2881613"/>
                <a:ext cx="2907462" cy="2371241"/>
              </a:xfrm>
              <a:prstGeom prst="arc">
                <a:avLst>
                  <a:gd name="adj1" fmla="val 12384385"/>
                  <a:gd name="adj2" fmla="val 16599037"/>
                </a:avLst>
              </a:prstGeom>
              <a:ln w="12700">
                <a:solidFill>
                  <a:srgbClr val="00206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0" name="弧形 79"/>
              <p:cNvSpPr/>
              <p:nvPr/>
            </p:nvSpPr>
            <p:spPr>
              <a:xfrm rot="6623324">
                <a:off x="7457938" y="2440464"/>
                <a:ext cx="1292116" cy="2369915"/>
              </a:xfrm>
              <a:prstGeom prst="arc">
                <a:avLst>
                  <a:gd name="adj1" fmla="val 8527749"/>
                  <a:gd name="adj2" fmla="val 15670642"/>
                </a:avLst>
              </a:prstGeom>
              <a:ln w="12700">
                <a:solidFill>
                  <a:srgbClr val="00206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1" name="文字方塊 80"/>
              <p:cNvSpPr txBox="1"/>
              <p:nvPr/>
            </p:nvSpPr>
            <p:spPr>
              <a:xfrm>
                <a:off x="1767974" y="2449935"/>
                <a:ext cx="2084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才智之士慕名來歸</a:t>
                </a:r>
                <a:endPara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6184961" y="5181816"/>
                <a:ext cx="2087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無法跳脫思考框架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83" name="弧形 82"/>
              <p:cNvSpPr/>
              <p:nvPr/>
            </p:nvSpPr>
            <p:spPr>
              <a:xfrm rot="5400000">
                <a:off x="6503112" y="2643183"/>
                <a:ext cx="2524474" cy="3018560"/>
              </a:xfrm>
              <a:prstGeom prst="arc">
                <a:avLst>
                  <a:gd name="adj1" fmla="val 15911990"/>
                  <a:gd name="adj2" fmla="val 20354944"/>
                </a:avLst>
              </a:prstGeom>
              <a:ln w="12700">
                <a:solidFill>
                  <a:srgbClr val="002060"/>
                </a:solidFill>
                <a:headEnd type="non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4" name="弧形 83"/>
              <p:cNvSpPr/>
              <p:nvPr/>
            </p:nvSpPr>
            <p:spPr>
              <a:xfrm rot="12775997">
                <a:off x="4966932" y="3154780"/>
                <a:ext cx="2315765" cy="2274574"/>
              </a:xfrm>
              <a:prstGeom prst="arc">
                <a:avLst>
                  <a:gd name="adj1" fmla="val 13979961"/>
                  <a:gd name="adj2" fmla="val 21250937"/>
                </a:avLst>
              </a:prstGeom>
              <a:ln w="12700">
                <a:solidFill>
                  <a:srgbClr val="002060"/>
                </a:solidFill>
                <a:headEnd type="non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5" name="弧形 84"/>
              <p:cNvSpPr/>
              <p:nvPr/>
            </p:nvSpPr>
            <p:spPr>
              <a:xfrm>
                <a:off x="6487596" y="3252136"/>
                <a:ext cx="1648999" cy="1839990"/>
              </a:xfrm>
              <a:prstGeom prst="arc">
                <a:avLst>
                  <a:gd name="adj1" fmla="val 16200000"/>
                  <a:gd name="adj2" fmla="val 299039"/>
                </a:avLst>
              </a:prstGeom>
              <a:ln w="12700">
                <a:solidFill>
                  <a:srgbClr val="00206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6" name="弧形 85"/>
              <p:cNvSpPr/>
              <p:nvPr/>
            </p:nvSpPr>
            <p:spPr>
              <a:xfrm rot="11452120">
                <a:off x="5272439" y="3246263"/>
                <a:ext cx="3259010" cy="2118442"/>
              </a:xfrm>
              <a:prstGeom prst="arc">
                <a:avLst>
                  <a:gd name="adj1" fmla="val 19667817"/>
                  <a:gd name="adj2" fmla="val 258774"/>
                </a:avLst>
              </a:prstGeom>
              <a:ln w="12700">
                <a:solidFill>
                  <a:srgbClr val="00206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7" name="弧形 86"/>
              <p:cNvSpPr/>
              <p:nvPr/>
            </p:nvSpPr>
            <p:spPr>
              <a:xfrm rot="11826480">
                <a:off x="2787061" y="1749702"/>
                <a:ext cx="2856574" cy="1929834"/>
              </a:xfrm>
              <a:prstGeom prst="arc">
                <a:avLst>
                  <a:gd name="adj1" fmla="val 14407631"/>
                  <a:gd name="adj2" fmla="val 20362863"/>
                </a:avLst>
              </a:prstGeom>
              <a:ln w="12700">
                <a:solidFill>
                  <a:srgbClr val="FF00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4676086" y="3224260"/>
                <a:ext cx="387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+</a:t>
                </a:r>
                <a:endParaRPr lang="zh-TW" altLang="en-US" dirty="0"/>
              </a:p>
            </p:txBody>
          </p:sp>
          <p:sp>
            <p:nvSpPr>
              <p:cNvPr id="89" name="文字方塊 88"/>
              <p:cNvSpPr txBox="1"/>
              <p:nvPr/>
            </p:nvSpPr>
            <p:spPr>
              <a:xfrm>
                <a:off x="4938163" y="1872067"/>
                <a:ext cx="387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+</a:t>
                </a:r>
                <a:endParaRPr lang="zh-TW" altLang="en-US" dirty="0"/>
              </a:p>
            </p:txBody>
          </p:sp>
          <p:sp>
            <p:nvSpPr>
              <p:cNvPr id="90" name="文字方塊 89"/>
              <p:cNvSpPr txBox="1"/>
              <p:nvPr/>
            </p:nvSpPr>
            <p:spPr>
              <a:xfrm>
                <a:off x="2958329" y="2654451"/>
                <a:ext cx="387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+</a:t>
                </a:r>
                <a:endParaRPr lang="zh-TW" altLang="en-US" dirty="0"/>
              </a:p>
            </p:txBody>
          </p:sp>
          <p:sp>
            <p:nvSpPr>
              <p:cNvPr id="91" name="文字方塊 90"/>
              <p:cNvSpPr txBox="1"/>
              <p:nvPr/>
            </p:nvSpPr>
            <p:spPr>
              <a:xfrm>
                <a:off x="6034162" y="2806103"/>
                <a:ext cx="387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+</a:t>
                </a:r>
                <a:endParaRPr lang="zh-TW" altLang="en-US" dirty="0"/>
              </a:p>
            </p:txBody>
          </p:sp>
          <p:sp>
            <p:nvSpPr>
              <p:cNvPr id="92" name="文字方塊 91"/>
              <p:cNvSpPr txBox="1"/>
              <p:nvPr/>
            </p:nvSpPr>
            <p:spPr>
              <a:xfrm>
                <a:off x="8867195" y="3478047"/>
                <a:ext cx="387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+</a:t>
                </a:r>
                <a:endParaRPr lang="zh-TW" altLang="en-US" dirty="0"/>
              </a:p>
            </p:txBody>
          </p:sp>
          <p:sp>
            <p:nvSpPr>
              <p:cNvPr id="93" name="文字方塊 92"/>
              <p:cNvSpPr txBox="1"/>
              <p:nvPr/>
            </p:nvSpPr>
            <p:spPr>
              <a:xfrm>
                <a:off x="6106644" y="3240115"/>
                <a:ext cx="387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+</a:t>
                </a:r>
                <a:endParaRPr lang="zh-TW" altLang="en-US" dirty="0"/>
              </a:p>
            </p:txBody>
          </p:sp>
          <p:sp>
            <p:nvSpPr>
              <p:cNvPr id="94" name="文字方塊 93"/>
              <p:cNvSpPr txBox="1"/>
              <p:nvPr/>
            </p:nvSpPr>
            <p:spPr>
              <a:xfrm>
                <a:off x="6633300" y="4564999"/>
                <a:ext cx="387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+</a:t>
                </a:r>
                <a:endParaRPr lang="zh-TW" altLang="en-US" dirty="0"/>
              </a:p>
            </p:txBody>
          </p:sp>
          <p:sp>
            <p:nvSpPr>
              <p:cNvPr id="95" name="文字方塊 94"/>
              <p:cNvSpPr txBox="1"/>
              <p:nvPr/>
            </p:nvSpPr>
            <p:spPr>
              <a:xfrm>
                <a:off x="8074002" y="4944803"/>
                <a:ext cx="387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+</a:t>
                </a:r>
                <a:endParaRPr lang="zh-TW" altLang="en-US" dirty="0"/>
              </a:p>
            </p:txBody>
          </p:sp>
          <p:sp>
            <p:nvSpPr>
              <p:cNvPr id="96" name="文字方塊 95"/>
              <p:cNvSpPr txBox="1"/>
              <p:nvPr/>
            </p:nvSpPr>
            <p:spPr>
              <a:xfrm>
                <a:off x="5318954" y="3823571"/>
                <a:ext cx="387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-</a:t>
                </a:r>
                <a:endParaRPr lang="zh-TW" altLang="en-US" dirty="0"/>
              </a:p>
            </p:txBody>
          </p:sp>
          <p:sp>
            <p:nvSpPr>
              <p:cNvPr id="97" name="文字方塊 96"/>
              <p:cNvSpPr txBox="1"/>
              <p:nvPr/>
            </p:nvSpPr>
            <p:spPr>
              <a:xfrm>
                <a:off x="4977670" y="3877051"/>
                <a:ext cx="387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-</a:t>
                </a:r>
                <a:endParaRPr lang="zh-TW" altLang="en-US" dirty="0"/>
              </a:p>
            </p:txBody>
          </p:sp>
          <p:pic>
            <p:nvPicPr>
              <p:cNvPr id="98" name="Picture 7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2963" y="2344489"/>
                <a:ext cx="284163" cy="2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Picture 4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1927" y="3857115"/>
                <a:ext cx="36671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文字方塊 99"/>
              <p:cNvSpPr txBox="1"/>
              <p:nvPr/>
            </p:nvSpPr>
            <p:spPr>
              <a:xfrm>
                <a:off x="6897088" y="4158055"/>
                <a:ext cx="2273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忽略身邊謀士的提醒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01" name="弧形 100"/>
              <p:cNvSpPr/>
              <p:nvPr/>
            </p:nvSpPr>
            <p:spPr>
              <a:xfrm rot="5400000">
                <a:off x="6064621" y="2939926"/>
                <a:ext cx="990486" cy="3038672"/>
              </a:xfrm>
              <a:prstGeom prst="arc">
                <a:avLst>
                  <a:gd name="adj1" fmla="val 16273649"/>
                  <a:gd name="adj2" fmla="val 21403831"/>
                </a:avLst>
              </a:prstGeom>
              <a:ln w="12700">
                <a:solidFill>
                  <a:srgbClr val="002060"/>
                </a:solidFill>
                <a:headEnd type="non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2" name="文字方塊 101"/>
              <p:cNvSpPr txBox="1"/>
              <p:nvPr/>
            </p:nvSpPr>
            <p:spPr>
              <a:xfrm>
                <a:off x="7803655" y="3881224"/>
                <a:ext cx="387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+</a:t>
                </a:r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66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90503" y="2364377"/>
            <a:ext cx="7132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諸葛亮北伐中原的困境</a:t>
            </a:r>
            <a:endParaRPr lang="zh-TW" altLang="en-US" sz="3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23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65758" y="633983"/>
            <a:ext cx="11373397" cy="4247317"/>
            <a:chOff x="365758" y="633983"/>
            <a:chExt cx="11373397" cy="4247317"/>
          </a:xfrm>
        </p:grpSpPr>
        <p:sp>
          <p:nvSpPr>
            <p:cNvPr id="2" name="文字方塊 1"/>
            <p:cNvSpPr txBox="1"/>
            <p:nvPr/>
          </p:nvSpPr>
          <p:spPr>
            <a:xfrm>
              <a:off x="365758" y="633983"/>
              <a:ext cx="6439989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800"/>
                </a:spcAft>
              </a:pP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諸葛亮在劉備臨終前接受遺詔，擔負起復興漢室的重責大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任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為了想在有生之年完成先主劉備的遺志，於是在平定南中不久後，即以出師表上奏後主劉禪表明心跡，接著陸陸續續發動了數次北伐曹魏的戰爭，最終在第五次北伐戰爭時，因為積勞成疾病逝軍中，也因此終其一身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，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未能完成其心裡念茲在茲的北伐大業。</a:t>
              </a:r>
              <a:endPara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155" y="751549"/>
              <a:ext cx="4572000" cy="3029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09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84035" y="370258"/>
            <a:ext cx="11480869" cy="6093976"/>
            <a:chOff x="284035" y="370258"/>
            <a:chExt cx="11480869" cy="6093976"/>
          </a:xfrm>
        </p:grpSpPr>
        <p:sp>
          <p:nvSpPr>
            <p:cNvPr id="2" name="文字方塊 1"/>
            <p:cNvSpPr txBox="1"/>
            <p:nvPr/>
          </p:nvSpPr>
          <p:spPr>
            <a:xfrm>
              <a:off x="284035" y="370258"/>
              <a:ext cx="7253234" cy="6093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諸葛亮未能在有生之年完成匡復漢室的使命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，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除了蜀漢與曹魏的實力有一段距離外，也因為荊州之失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，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少了其在 </a:t>
              </a:r>
              <a:r>
                <a:rPr lang="en-US" altLang="zh-TW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&lt;&lt;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隆中對</a:t>
              </a:r>
              <a:r>
                <a:rPr lang="en-US" altLang="zh-TW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&gt;&gt; 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中構想以兩路軍隊北伐中原，以達到兩面夾擊曹魏的戰略，雖然其之後寄望以上庸、孫吳之兵來達到相同的軍事效果，但都被魏軍各個擊破而致使其陷於孤軍奮戰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。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此外，軍糧的不足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，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使其多次北伐都只能半途而廢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，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倉促退兵，加上多次北伐不成，將領難免會有用兵方法的不同想法，當然最重要的是健康因素，終使其在北伐中結束一生，留給後人出師未捷身生死、常使英雄淚滿襟的感慨。</a:t>
              </a:r>
              <a:endPara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/>
            <a:srcRect l="16199" t="21518" r="48561" b="37054"/>
            <a:stretch/>
          </p:blipFill>
          <p:spPr>
            <a:xfrm>
              <a:off x="7733211" y="509451"/>
              <a:ext cx="4031693" cy="2664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4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0" y="412372"/>
            <a:ext cx="12192000" cy="5133987"/>
            <a:chOff x="0" y="412372"/>
            <a:chExt cx="12192000" cy="513398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11640"/>
              <a:ext cx="12192000" cy="4234719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711916" y="412372"/>
              <a:ext cx="88987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以概念圖來了解諸葛亮五次北伐的經過</a:t>
              </a:r>
              <a:endPara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9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235131" y="261257"/>
            <a:ext cx="11704320" cy="6363457"/>
            <a:chOff x="235131" y="261257"/>
            <a:chExt cx="11704320" cy="6363457"/>
          </a:xfrm>
        </p:grpSpPr>
        <p:sp>
          <p:nvSpPr>
            <p:cNvPr id="2" name="文字方塊 1"/>
            <p:cNvSpPr txBox="1"/>
            <p:nvPr/>
          </p:nvSpPr>
          <p:spPr>
            <a:xfrm>
              <a:off x="235131" y="261257"/>
              <a:ext cx="7158446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諸葛亮北伐中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原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糧食不足的問題</a:t>
              </a:r>
              <a:endPara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spcAft>
                  <a:spcPts val="1200"/>
                </a:spcAft>
              </a:pP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糧運不繼是造成諸葛亮在北伐中原時，軍中缺糧的重要因素，一直困擾著諸葛亮的北伐大業，甚至因為糧運無法即時送達，而造成內部的矛盾，比如李平為了掩蓋糧運的失誤而編造謊言，引起政治上的極大紛爭，後來諸葛亮也曾為了解決糧運的困</a:t>
              </a:r>
              <a:endPara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/>
            <a:srcRect l="16500" t="22232" r="48562" b="37411"/>
            <a:stretch/>
          </p:blipFill>
          <p:spPr>
            <a:xfrm>
              <a:off x="7393577" y="656299"/>
              <a:ext cx="4545874" cy="295220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35131" y="3608504"/>
              <a:ext cx="11704320" cy="3016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難，而發明了木牛流馬，姑且不論此種</a:t>
              </a:r>
              <a:r>
                <a:rPr lang="zh-TW" altLang="en-US" sz="3000" b="1">
                  <a:latin typeface="標楷體" panose="03000509000000000000" pitchFamily="65" charset="-120"/>
                  <a:ea typeface="標楷體" panose="03000509000000000000" pitchFamily="65" charset="-120"/>
                </a:rPr>
                <a:t>發明</a:t>
              </a:r>
              <a:r>
                <a:rPr lang="zh-TW" altLang="en-US" sz="3000" b="1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可</a:t>
              </a:r>
              <a:r>
                <a:rPr lang="zh-TW" altLang="en-US" sz="3000" b="1">
                  <a:latin typeface="標楷體" panose="03000509000000000000" pitchFamily="65" charset="-120"/>
                  <a:ea typeface="標楷體" panose="03000509000000000000" pitchFamily="65" charset="-120"/>
                </a:rPr>
                <a:t>信</a:t>
              </a:r>
              <a:r>
                <a:rPr lang="zh-TW" altLang="en-US" sz="3000" b="1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度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及可用性如何，但至少說明了糧運的問題，是讓諸葛亮除了對曹魏軍事戰爭的用兵外，其所最關注的一件事。</a:t>
              </a:r>
              <a:endPara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just"/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諸葛亮在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第五次北伐時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，為了能夠與曹魏持久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對戰，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開始使用了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分兵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屯田的方法來解決糧運的不繼，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或許這是師法自己與其弟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曾在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南陽耕讀的經驗，以自立耕生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的作法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來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解決軍中缺糧的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問題。</a:t>
              </a:r>
              <a:endPara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44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326572" y="248194"/>
            <a:ext cx="11442916" cy="6401753"/>
            <a:chOff x="222067" y="39186"/>
            <a:chExt cx="11297759" cy="6401753"/>
          </a:xfrm>
        </p:grpSpPr>
        <p:sp>
          <p:nvSpPr>
            <p:cNvPr id="2" name="文字方塊 1"/>
            <p:cNvSpPr txBox="1"/>
            <p:nvPr/>
          </p:nvSpPr>
          <p:spPr>
            <a:xfrm>
              <a:off x="222067" y="39186"/>
              <a:ext cx="7390067" cy="6401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北伐作戰方案看法的不同</a:t>
              </a:r>
              <a:endPara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spcAft>
                  <a:spcPts val="1200"/>
                </a:spcAft>
              </a:pP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蜀軍猛將魏延在北伐之初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，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即認為與曹魏持久作戰不利蜀軍，應採用奇兵，以奇襲來獲取軍事上的勝利，因而要求諸葛亮能讓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其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自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領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一軍，從子午谷攻取關中，但諸葛亮認為此法太過危險，可能會中了敵人的埋伏而危害大軍，不像從隴右進攻來得坦順，所以拒絕了魏延的提議。</a:t>
              </a:r>
              <a:endPara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spcAft>
                  <a:spcPts val="1200"/>
                </a:spcAft>
              </a:pP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但每一次的北伐，魏延都會要求諸葛亮讓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其自領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一軍進攻曹魏，都被諸葛亮拒絕，加上北伐戰爭大都因為糧運問題而無功而返，更加深了魏延對諸葛亮的不滿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，認為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諸葛亮膽小怯弱，感歎自己的才能不被重用。</a:t>
              </a:r>
              <a:endPara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/>
            <a:srcRect l="16200" t="21518" r="48662" b="36696"/>
            <a:stretch/>
          </p:blipFill>
          <p:spPr>
            <a:xfrm>
              <a:off x="7612134" y="627490"/>
              <a:ext cx="3907692" cy="2612572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/>
            <a:srcRect l="16501" t="21518" r="48662" b="37768"/>
            <a:stretch/>
          </p:blipFill>
          <p:spPr>
            <a:xfrm>
              <a:off x="7612133" y="3556705"/>
              <a:ext cx="3907692" cy="2567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8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619794" y="2351314"/>
            <a:ext cx="89480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從自傳記載推論諸葛亮所具有的心智模式</a:t>
            </a:r>
            <a:endParaRPr lang="zh-TW" altLang="en-US" sz="3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92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222068" y="417344"/>
            <a:ext cx="11743509" cy="5897095"/>
            <a:chOff x="222068" y="417344"/>
            <a:chExt cx="11743509" cy="5897095"/>
          </a:xfrm>
        </p:grpSpPr>
        <p:sp>
          <p:nvSpPr>
            <p:cNvPr id="2" name="文字方塊 1"/>
            <p:cNvSpPr txBox="1"/>
            <p:nvPr/>
          </p:nvSpPr>
          <p:spPr>
            <a:xfrm>
              <a:off x="222069" y="417344"/>
              <a:ext cx="705394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積勞成疾、影響健康</a:t>
              </a:r>
              <a:endPara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just">
                <a:spcAft>
                  <a:spcPts val="1200"/>
                </a:spcAft>
              </a:pP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諸葛亮因為心懷復興漢室的使命感，因而嘔心瀝血，終日為著北伐大業而操勞，也因此健康狀況逐漸亮起紅燈。每次的北伐戰爭，在無人能替的狀況下，諸葛亮也都必須親自至陣前督戰，無法在後方運籌帷幄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。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由於長年軍旅的勞頓，加上年歲的</a:t>
              </a:r>
              <a:r>
                <a:rPr lang="zh-TW" altLang="en-US" sz="3000" b="1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增長</a:t>
              </a:r>
              <a:r>
                <a:rPr lang="zh-TW" altLang="en-US" sz="3000" b="1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，致使最終病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卒於軍中。</a:t>
              </a:r>
              <a:endPara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2848" y="924747"/>
              <a:ext cx="4395891" cy="2924733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22068" y="4375447"/>
              <a:ext cx="117435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諸葛亮生前並非不知培養後人，來替其分憂解勞，但自從跟在身邊學習的馬謖因為兵敗問斬後，就沒有能夠心領神會的人可供其驅策，雖然之後陸續培養了姜維等武將，及蔣琬等文人，但都只是聽命行事之人，或者是一方幹才，能夠真正為其排憂解難的人則是付之闕如。</a:t>
              </a:r>
              <a:endPara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4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598966" y="425435"/>
            <a:ext cx="10822370" cy="5844736"/>
            <a:chOff x="598966" y="425435"/>
            <a:chExt cx="10822370" cy="5844736"/>
          </a:xfrm>
        </p:grpSpPr>
        <p:grpSp>
          <p:nvGrpSpPr>
            <p:cNvPr id="81" name="群組 80"/>
            <p:cNvGrpSpPr/>
            <p:nvPr/>
          </p:nvGrpSpPr>
          <p:grpSpPr>
            <a:xfrm>
              <a:off x="598966" y="1110343"/>
              <a:ext cx="10822370" cy="5159828"/>
              <a:chOff x="598966" y="1110343"/>
              <a:chExt cx="10822370" cy="5159828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705394" y="1110343"/>
                <a:ext cx="10715942" cy="515982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弧形 42"/>
              <p:cNvSpPr/>
              <p:nvPr/>
            </p:nvSpPr>
            <p:spPr>
              <a:xfrm>
                <a:off x="5269086" y="2879176"/>
                <a:ext cx="1671649" cy="1948593"/>
              </a:xfrm>
              <a:prstGeom prst="arc">
                <a:avLst>
                  <a:gd name="adj1" fmla="val 10719971"/>
                  <a:gd name="adj2" fmla="val 21559795"/>
                </a:avLst>
              </a:prstGeom>
              <a:ln w="12700">
                <a:solidFill>
                  <a:srgbClr val="FF0000"/>
                </a:solidFill>
                <a:headEnd type="non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6614561" y="3837516"/>
                <a:ext cx="1267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匡復漢室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5" name="弧形 44"/>
              <p:cNvSpPr/>
              <p:nvPr/>
            </p:nvSpPr>
            <p:spPr>
              <a:xfrm rot="8769921">
                <a:off x="5313520" y="3200487"/>
                <a:ext cx="1663933" cy="2017464"/>
              </a:xfrm>
              <a:prstGeom prst="arc">
                <a:avLst>
                  <a:gd name="adj1" fmla="val 12867988"/>
                  <a:gd name="adj2" fmla="val 1708320"/>
                </a:avLst>
              </a:prstGeom>
              <a:ln w="12700">
                <a:solidFill>
                  <a:srgbClr val="FF0000"/>
                </a:solidFill>
                <a:headEnd type="non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6" name="文字方塊 45"/>
              <p:cNvSpPr txBox="1"/>
              <p:nvPr/>
            </p:nvSpPr>
            <p:spPr>
              <a:xfrm>
                <a:off x="4590149" y="3850413"/>
                <a:ext cx="1267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北伐曹魏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7" name="弧形 46"/>
              <p:cNvSpPr/>
              <p:nvPr/>
            </p:nvSpPr>
            <p:spPr>
              <a:xfrm>
                <a:off x="7257718" y="2797234"/>
                <a:ext cx="1997269" cy="2053879"/>
              </a:xfrm>
              <a:prstGeom prst="arc">
                <a:avLst>
                  <a:gd name="adj1" fmla="val 10792234"/>
                  <a:gd name="adj2" fmla="val 15644808"/>
                </a:avLst>
              </a:prstGeom>
              <a:ln w="12700">
                <a:solidFill>
                  <a:srgbClr val="00206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9235612" y="3732924"/>
                <a:ext cx="945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健康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9" name="弧形 48"/>
              <p:cNvSpPr/>
              <p:nvPr/>
            </p:nvSpPr>
            <p:spPr>
              <a:xfrm rot="11515458">
                <a:off x="7206092" y="3111182"/>
                <a:ext cx="2485060" cy="1559814"/>
              </a:xfrm>
              <a:prstGeom prst="arc">
                <a:avLst>
                  <a:gd name="adj1" fmla="val 10768140"/>
                  <a:gd name="adj2" fmla="val 19695698"/>
                </a:avLst>
              </a:prstGeom>
              <a:ln w="12700">
                <a:solidFill>
                  <a:srgbClr val="002060"/>
                </a:solidFill>
                <a:headEnd type="non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弧形 49"/>
              <p:cNvSpPr/>
              <p:nvPr/>
            </p:nvSpPr>
            <p:spPr>
              <a:xfrm rot="20510464">
                <a:off x="3598387" y="2930425"/>
                <a:ext cx="1419293" cy="1577450"/>
              </a:xfrm>
              <a:prstGeom prst="arc">
                <a:avLst>
                  <a:gd name="adj1" fmla="val 12767681"/>
                  <a:gd name="adj2" fmla="val 2207051"/>
                </a:avLst>
              </a:prstGeom>
              <a:ln w="12700">
                <a:solidFill>
                  <a:srgbClr val="002060"/>
                </a:solidFill>
                <a:headEnd type="triangle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1" name="文字方塊 50"/>
              <p:cNvSpPr txBox="1"/>
              <p:nvPr/>
            </p:nvSpPr>
            <p:spPr>
              <a:xfrm>
                <a:off x="2516898" y="3468184"/>
                <a:ext cx="16904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將領對作戰方案的見解一致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52" name="弧形 51"/>
              <p:cNvSpPr/>
              <p:nvPr/>
            </p:nvSpPr>
            <p:spPr>
              <a:xfrm rot="8967188">
                <a:off x="3572059" y="3478386"/>
                <a:ext cx="1426717" cy="1186235"/>
              </a:xfrm>
              <a:prstGeom prst="arc">
                <a:avLst>
                  <a:gd name="adj1" fmla="val 13034046"/>
                  <a:gd name="adj2" fmla="val 1766018"/>
                </a:avLst>
              </a:prstGeom>
              <a:ln w="12700">
                <a:solidFill>
                  <a:srgbClr val="002060"/>
                </a:solidFill>
                <a:headEnd type="triangle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pic>
            <p:nvPicPr>
              <p:cNvPr id="53" name="Picture 4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1121" y="3771768"/>
                <a:ext cx="355600" cy="35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4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9077" y="3559640"/>
                <a:ext cx="355600" cy="35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4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4404" y="3389856"/>
                <a:ext cx="355600" cy="35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文字方塊 55"/>
              <p:cNvSpPr txBox="1"/>
              <p:nvPr/>
            </p:nvSpPr>
            <p:spPr>
              <a:xfrm>
                <a:off x="5380454" y="4212145"/>
                <a:ext cx="342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+</a:t>
                </a:r>
                <a:endParaRPr lang="zh-TW" altLang="en-US" sz="2400" dirty="0"/>
              </a:p>
            </p:txBody>
          </p:sp>
          <p:sp>
            <p:nvSpPr>
              <p:cNvPr id="57" name="文字方塊 56"/>
              <p:cNvSpPr txBox="1"/>
              <p:nvPr/>
            </p:nvSpPr>
            <p:spPr>
              <a:xfrm>
                <a:off x="6636985" y="3429424"/>
                <a:ext cx="342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+</a:t>
                </a:r>
                <a:endParaRPr lang="zh-TW" altLang="en-US" sz="2400" dirty="0"/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4492178" y="3949568"/>
                <a:ext cx="342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+</a:t>
                </a:r>
                <a:endParaRPr lang="zh-TW" altLang="en-US" sz="2400" dirty="0"/>
              </a:p>
            </p:txBody>
          </p:sp>
          <p:sp>
            <p:nvSpPr>
              <p:cNvPr id="59" name="文字方塊 58"/>
              <p:cNvSpPr txBox="1"/>
              <p:nvPr/>
            </p:nvSpPr>
            <p:spPr>
              <a:xfrm>
                <a:off x="7573953" y="3988913"/>
                <a:ext cx="342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+</a:t>
                </a:r>
                <a:endParaRPr lang="zh-TW" altLang="en-US" sz="2400" dirty="0"/>
              </a:p>
            </p:txBody>
          </p:sp>
          <p:sp>
            <p:nvSpPr>
              <p:cNvPr id="60" name="文字方塊 59"/>
              <p:cNvSpPr txBox="1"/>
              <p:nvPr/>
            </p:nvSpPr>
            <p:spPr>
              <a:xfrm>
                <a:off x="9438555" y="3334490"/>
                <a:ext cx="3787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-</a:t>
                </a:r>
                <a:endParaRPr lang="zh-TW" altLang="en-US" sz="2400" dirty="0"/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3779613" y="3147128"/>
                <a:ext cx="6330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-</a:t>
                </a:r>
                <a:endParaRPr lang="zh-TW" altLang="en-US" sz="2400" dirty="0"/>
              </a:p>
            </p:txBody>
          </p:sp>
          <p:sp>
            <p:nvSpPr>
              <p:cNvPr id="62" name="弧形 61"/>
              <p:cNvSpPr/>
              <p:nvPr/>
            </p:nvSpPr>
            <p:spPr>
              <a:xfrm rot="20510464">
                <a:off x="1848783" y="2241225"/>
                <a:ext cx="3287901" cy="3039585"/>
              </a:xfrm>
              <a:prstGeom prst="arc">
                <a:avLst>
                  <a:gd name="adj1" fmla="val 12397113"/>
                  <a:gd name="adj2" fmla="val 1387246"/>
                </a:avLst>
              </a:prstGeom>
              <a:ln w="12700">
                <a:solidFill>
                  <a:srgbClr val="002060"/>
                </a:solidFill>
                <a:headEnd type="triangle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1479568" y="3545908"/>
                <a:ext cx="69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軍糧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64" name="弧形 63"/>
              <p:cNvSpPr/>
              <p:nvPr/>
            </p:nvSpPr>
            <p:spPr>
              <a:xfrm rot="9645793">
                <a:off x="1776999" y="2470990"/>
                <a:ext cx="3389655" cy="3039585"/>
              </a:xfrm>
              <a:prstGeom prst="arc">
                <a:avLst>
                  <a:gd name="adj1" fmla="val 12397113"/>
                  <a:gd name="adj2" fmla="val 1344726"/>
                </a:avLst>
              </a:prstGeom>
              <a:ln w="12700">
                <a:solidFill>
                  <a:srgbClr val="002060"/>
                </a:solidFill>
                <a:headEnd type="triangle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65" name="文字方塊 64"/>
              <p:cNvSpPr txBox="1"/>
              <p:nvPr/>
            </p:nvSpPr>
            <p:spPr>
              <a:xfrm>
                <a:off x="1968458" y="3116400"/>
                <a:ext cx="342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-</a:t>
                </a:r>
                <a:endParaRPr lang="zh-TW" altLang="en-US" sz="2400" dirty="0"/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4701404" y="4319416"/>
                <a:ext cx="6330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+</a:t>
                </a:r>
                <a:endParaRPr lang="zh-TW" altLang="en-US" sz="2400" dirty="0"/>
              </a:p>
            </p:txBody>
          </p:sp>
          <p:pic>
            <p:nvPicPr>
              <p:cNvPr id="67" name="Picture 4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9745" y="4548748"/>
                <a:ext cx="355600" cy="35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弧形 67"/>
              <p:cNvSpPr/>
              <p:nvPr/>
            </p:nvSpPr>
            <p:spPr>
              <a:xfrm>
                <a:off x="598966" y="1735558"/>
                <a:ext cx="2843883" cy="3593216"/>
              </a:xfrm>
              <a:prstGeom prst="arc">
                <a:avLst>
                  <a:gd name="adj1" fmla="val 16293921"/>
                  <a:gd name="adj2" fmla="val 0"/>
                </a:avLst>
              </a:prstGeom>
              <a:ln w="12700">
                <a:solidFill>
                  <a:srgbClr val="00206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948457" y="1281504"/>
                <a:ext cx="12670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兵棋推演</a:t>
                </a:r>
                <a:endPara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實兵對抗</a:t>
                </a:r>
                <a:endPara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方案並陳</a:t>
                </a:r>
                <a:endPara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3101387" y="3134521"/>
                <a:ext cx="342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+</a:t>
                </a:r>
                <a:endParaRPr lang="zh-TW" altLang="en-US" sz="2400" dirty="0"/>
              </a:p>
            </p:txBody>
          </p:sp>
          <p:sp>
            <p:nvSpPr>
              <p:cNvPr id="71" name="弧形 70"/>
              <p:cNvSpPr/>
              <p:nvPr/>
            </p:nvSpPr>
            <p:spPr>
              <a:xfrm rot="1852269" flipH="1" flipV="1">
                <a:off x="1557506" y="2906562"/>
                <a:ext cx="1716110" cy="2933782"/>
              </a:xfrm>
              <a:prstGeom prst="arc">
                <a:avLst>
                  <a:gd name="adj1" fmla="val 16340974"/>
                  <a:gd name="adj2" fmla="val 0"/>
                </a:avLst>
              </a:prstGeom>
              <a:ln w="12700">
                <a:solidFill>
                  <a:srgbClr val="00206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492622" y="3990782"/>
                <a:ext cx="342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+</a:t>
                </a:r>
                <a:endParaRPr lang="zh-TW" altLang="en-US" sz="2400" dirty="0"/>
              </a:p>
            </p:txBody>
          </p:sp>
          <p:sp>
            <p:nvSpPr>
              <p:cNvPr id="73" name="文字方塊 72"/>
              <p:cNvSpPr txBox="1"/>
              <p:nvPr/>
            </p:nvSpPr>
            <p:spPr>
              <a:xfrm>
                <a:off x="1044129" y="5595470"/>
                <a:ext cx="1267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分兵屯田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74" name="弧形 73"/>
              <p:cNvSpPr/>
              <p:nvPr/>
            </p:nvSpPr>
            <p:spPr>
              <a:xfrm rot="15015901" flipH="1" flipV="1">
                <a:off x="8317508" y="1631543"/>
                <a:ext cx="2188414" cy="2236008"/>
              </a:xfrm>
              <a:prstGeom prst="arc">
                <a:avLst>
                  <a:gd name="adj1" fmla="val 16340974"/>
                  <a:gd name="adj2" fmla="val 21433782"/>
                </a:avLst>
              </a:prstGeom>
              <a:ln w="12700">
                <a:solidFill>
                  <a:srgbClr val="00206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9859642" y="1465072"/>
                <a:ext cx="11746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運籌帷幄</a:t>
                </a:r>
                <a:endPara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培養後進</a:t>
                </a:r>
                <a:endPara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組織學習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9999855" y="3494814"/>
                <a:ext cx="350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+</a:t>
                </a:r>
                <a:endParaRPr lang="zh-TW" altLang="en-US" sz="2400" dirty="0"/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7930104" y="2552783"/>
                <a:ext cx="1267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事必躬親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78" name="弧形 77"/>
              <p:cNvSpPr/>
              <p:nvPr/>
            </p:nvSpPr>
            <p:spPr>
              <a:xfrm>
                <a:off x="8345263" y="2818532"/>
                <a:ext cx="1427076" cy="1885686"/>
              </a:xfrm>
              <a:prstGeom prst="arc">
                <a:avLst>
                  <a:gd name="adj1" fmla="val 16200000"/>
                  <a:gd name="adj2" fmla="val 9136"/>
                </a:avLst>
              </a:prstGeom>
              <a:ln w="12700">
                <a:solidFill>
                  <a:srgbClr val="00206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9" name="文字方塊 78"/>
              <p:cNvSpPr txBox="1"/>
              <p:nvPr/>
            </p:nvSpPr>
            <p:spPr>
              <a:xfrm>
                <a:off x="7777194" y="2760179"/>
                <a:ext cx="350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+</a:t>
                </a:r>
                <a:endParaRPr lang="zh-TW" altLang="en-US" sz="2400" dirty="0"/>
              </a:p>
            </p:txBody>
          </p:sp>
        </p:grpSp>
        <p:sp>
          <p:nvSpPr>
            <p:cNvPr id="80" name="文字方塊 79"/>
            <p:cNvSpPr txBox="1"/>
            <p:nvPr/>
          </p:nvSpPr>
          <p:spPr>
            <a:xfrm>
              <a:off x="1230922" y="425435"/>
              <a:ext cx="93817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以系統思考圖來說明諸葛亮北伐所面對的困境</a:t>
              </a:r>
              <a:endPara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1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673459" y="618930"/>
            <a:ext cx="10520758" cy="5786846"/>
            <a:chOff x="673459" y="618930"/>
            <a:chExt cx="10520758" cy="5786846"/>
          </a:xfrm>
        </p:grpSpPr>
        <p:sp>
          <p:nvSpPr>
            <p:cNvPr id="3" name="文字方塊 2"/>
            <p:cNvSpPr txBox="1"/>
            <p:nvPr/>
          </p:nvSpPr>
          <p:spPr>
            <a:xfrm>
              <a:off x="673459" y="618930"/>
              <a:ext cx="699443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800"/>
                </a:spcAft>
              </a:pP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諸葛亮為一代良相，雖然北伐中原未竟全功，但其事蹟卻流傳千古，打動人心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，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為人們所傳頌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。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究其所帶來的精神及文化影響力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，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之所以對後世是如此的深遠，原因應該是其人格所散發的特質</a:t>
              </a:r>
              <a:r>
                <a:rPr lang="zh-TW" altLang="en-US" sz="30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，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展現出具有生命力的心智模式，帶來了成功的正面力量，鼓舞並激勵著人心。</a:t>
              </a:r>
              <a:endPara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741" y="618930"/>
              <a:ext cx="3048476" cy="5786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3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28513"/>
              </p:ext>
            </p:extLst>
          </p:nvPr>
        </p:nvGraphicFramePr>
        <p:xfrm>
          <a:off x="399141" y="919760"/>
          <a:ext cx="11357430" cy="547473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545842">
                  <a:extLst>
                    <a:ext uri="{9D8B030D-6E8A-4147-A177-3AD203B41FA5}">
                      <a16:colId xmlns:a16="http://schemas.microsoft.com/office/drawing/2014/main" val="459275427"/>
                    </a:ext>
                  </a:extLst>
                </a:gridCol>
                <a:gridCol w="5303520">
                  <a:extLst>
                    <a:ext uri="{9D8B030D-6E8A-4147-A177-3AD203B41FA5}">
                      <a16:colId xmlns:a16="http://schemas.microsoft.com/office/drawing/2014/main" val="2465590211"/>
                    </a:ext>
                  </a:extLst>
                </a:gridCol>
                <a:gridCol w="2508068">
                  <a:extLst>
                    <a:ext uri="{9D8B030D-6E8A-4147-A177-3AD203B41FA5}">
                      <a16:colId xmlns:a16="http://schemas.microsoft.com/office/drawing/2014/main" val="3775819160"/>
                    </a:ext>
                  </a:extLst>
                </a:gridCol>
              </a:tblGrid>
              <a:tr h="426621">
                <a:tc>
                  <a:txBody>
                    <a:bodyPr/>
                    <a:lstStyle/>
                    <a:p>
                      <a:pPr algn="ctr"/>
                      <a:r>
                        <a:rPr lang="zh-HK" altLang="zh-TW" sz="2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事蹟</a:t>
                      </a:r>
                      <a:r>
                        <a:rPr lang="zh-TW" altLang="en-US" sz="2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記載</a:t>
                      </a:r>
                      <a:endParaRPr lang="zh-TW" altLang="en-US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zh-TW" sz="2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推測所擁有的心智模式</a:t>
                      </a:r>
                      <a:endParaRPr lang="zh-TW" altLang="en-US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zh-TW" sz="2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成功的正面力量</a:t>
                      </a:r>
                      <a:endParaRPr lang="zh-TW" altLang="en-US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909029"/>
                  </a:ext>
                </a:extLst>
              </a:tr>
              <a:tr h="407835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出身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官宦世家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具有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士大夫風範的本質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修養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019914"/>
                  </a:ext>
                </a:extLst>
              </a:tr>
              <a:tr h="539184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國家政局面臨群雄割據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內心充滿對天下太平的渴望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人道慈愛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心靈的超越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524032"/>
                  </a:ext>
                </a:extLst>
              </a:tr>
              <a:tr h="799834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父母早逝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早熟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從小懂得人情世故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學習獨立自主。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智慧與知識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人道慈愛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勇氣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853501"/>
                  </a:ext>
                </a:extLst>
              </a:tr>
              <a:tr h="407835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與弟弟諸葛均依親叔叔</a:t>
                      </a:r>
                      <a:endParaRPr lang="zh-TW" sz="24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珍惜</a:t>
                      </a: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親情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人道慈愛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823156"/>
                  </a:ext>
                </a:extLst>
              </a:tr>
              <a:tr h="539184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叔叔官場失勢後病逝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時不我與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不如</a:t>
                      </a:r>
                      <a:r>
                        <a:rPr lang="zh-TW" altLang="en-US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暫時</a:t>
                      </a: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歸隱</a:t>
                      </a:r>
                      <a:r>
                        <a:rPr lang="zh-HK" altLang="en-US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等待機會</a:t>
                      </a: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及在逆境中成長。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</a:t>
                      </a: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知識</a:t>
                      </a:r>
                      <a:endParaRPr lang="en-US" altLang="zh-HK" sz="2400" b="1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修養</a:t>
                      </a:r>
                      <a:endParaRPr lang="zh-TW" altLang="zh-TW" sz="2400" b="1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87651"/>
                  </a:ext>
                </a:extLst>
              </a:tr>
              <a:tr h="539184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結廬躬耕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自立</a:t>
                      </a: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自強</a:t>
                      </a:r>
                      <a:r>
                        <a:rPr lang="zh-HK" altLang="en-US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勵精圖志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智慧與知識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勇氣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055030"/>
                  </a:ext>
                </a:extLst>
              </a:tr>
              <a:tr h="539184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博覽群書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自我充實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學習上進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智慧與知識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242684"/>
                  </a:ext>
                </a:extLst>
              </a:tr>
              <a:tr h="539184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結交名士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能夠</a:t>
                      </a:r>
                      <a:r>
                        <a:rPr lang="zh-HK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發展人際關係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分享</a:t>
                      </a:r>
                      <a:r>
                        <a:rPr lang="zh-HK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經驗，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建立出內隱知識</a:t>
                      </a:r>
                      <a:r>
                        <a:rPr lang="zh-HK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智慧與知識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501862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255449" y="313510"/>
            <a:ext cx="114619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以下是根據自傳記載之相關言行，列舉出諸葛亮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具有那些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心智模式：</a:t>
            </a:r>
          </a:p>
        </p:txBody>
      </p:sp>
    </p:spTree>
    <p:extLst>
      <p:ext uri="{BB962C8B-B14F-4D97-AF65-F5344CB8AC3E}">
        <p14:creationId xmlns:p14="http://schemas.microsoft.com/office/powerpoint/2010/main" val="26214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104970"/>
              </p:ext>
            </p:extLst>
          </p:nvPr>
        </p:nvGraphicFramePr>
        <p:xfrm>
          <a:off x="394061" y="362588"/>
          <a:ext cx="11357430" cy="612856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472544">
                  <a:extLst>
                    <a:ext uri="{9D8B030D-6E8A-4147-A177-3AD203B41FA5}">
                      <a16:colId xmlns:a16="http://schemas.microsoft.com/office/drawing/2014/main" val="2434314894"/>
                    </a:ext>
                  </a:extLst>
                </a:gridCol>
                <a:gridCol w="5303520">
                  <a:extLst>
                    <a:ext uri="{9D8B030D-6E8A-4147-A177-3AD203B41FA5}">
                      <a16:colId xmlns:a16="http://schemas.microsoft.com/office/drawing/2014/main" val="442344899"/>
                    </a:ext>
                  </a:extLst>
                </a:gridCol>
                <a:gridCol w="2581366">
                  <a:extLst>
                    <a:ext uri="{9D8B030D-6E8A-4147-A177-3AD203B41FA5}">
                      <a16:colId xmlns:a16="http://schemas.microsoft.com/office/drawing/2014/main" val="561630511"/>
                    </a:ext>
                  </a:extLst>
                </a:gridCol>
              </a:tblGrid>
              <a:tr h="357687">
                <a:tc>
                  <a:txBody>
                    <a:bodyPr/>
                    <a:lstStyle/>
                    <a:p>
                      <a:pPr algn="ctr"/>
                      <a:r>
                        <a:rPr lang="zh-HK" altLang="zh-TW" sz="2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事蹟</a:t>
                      </a:r>
                      <a:r>
                        <a:rPr lang="zh-TW" altLang="en-US" sz="2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記載</a:t>
                      </a:r>
                      <a:endParaRPr lang="zh-TW" altLang="en-US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zh-TW" sz="2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推測所擁有的心智模式</a:t>
                      </a:r>
                      <a:endParaRPr lang="zh-TW" altLang="en-US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zh-TW" sz="2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成功的正面力量</a:t>
                      </a:r>
                      <a:endParaRPr lang="zh-TW" altLang="en-US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512598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與友人切磋學問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能夠藉由與</a:t>
                      </a:r>
                      <a:r>
                        <a:rPr lang="zh-HK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友人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的討論</a:t>
                      </a:r>
                      <a:r>
                        <a:rPr lang="zh-HK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通過對事物的比較、分析，清楚陳述對事物的看法，</a:t>
                      </a:r>
                      <a:r>
                        <a:rPr lang="zh-HK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將知識從內隱導引至外顯。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智慧與知識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503519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自比管仲、樂毅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胸懷大志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內心充滿安邦定國的志向。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人道慈愛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436322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好唸梁父吟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以二桃殺三士的典故來省思謀略的重要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智慧與知識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428599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娶黃公望之女為妻</a:t>
                      </a:r>
                      <a:endParaRPr lang="zh-TW" sz="24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不注重世俗想法，活出自我。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修養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心靈的超越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257211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隆中獻策</a:t>
                      </a:r>
                      <a:endParaRPr lang="zh-TW" sz="24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通過對時勢的觀察、評估，設計</a:t>
                      </a: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zh-TW" altLang="en-US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實施</a:t>
                      </a: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三分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天下的策略。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智慧與知識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384515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為劉備誠意打動而同意輔佐劉備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悲天憫人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以天下蒼生為念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人道慈愛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934232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要劉琦引用晋文公避禍於外的例子來安身</a:t>
                      </a:r>
                      <a:endParaRPr lang="zh-TW" sz="24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能夠學習先例來解決問題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具有標竿學習的意念。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智慧與知識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506309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長坂兵敗危急存亡之秋，請命過江游說孫權合作抗曹。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逆境中尋求生機，共渡難關。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智慧與知識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勇氣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674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77948"/>
              </p:ext>
            </p:extLst>
          </p:nvPr>
        </p:nvGraphicFramePr>
        <p:xfrm>
          <a:off x="407124" y="388710"/>
          <a:ext cx="11357430" cy="546816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433355">
                  <a:extLst>
                    <a:ext uri="{9D8B030D-6E8A-4147-A177-3AD203B41FA5}">
                      <a16:colId xmlns:a16="http://schemas.microsoft.com/office/drawing/2014/main" val="2434314894"/>
                    </a:ext>
                  </a:extLst>
                </a:gridCol>
                <a:gridCol w="5408023">
                  <a:extLst>
                    <a:ext uri="{9D8B030D-6E8A-4147-A177-3AD203B41FA5}">
                      <a16:colId xmlns:a16="http://schemas.microsoft.com/office/drawing/2014/main" val="442344899"/>
                    </a:ext>
                  </a:extLst>
                </a:gridCol>
                <a:gridCol w="2516052">
                  <a:extLst>
                    <a:ext uri="{9D8B030D-6E8A-4147-A177-3AD203B41FA5}">
                      <a16:colId xmlns:a16="http://schemas.microsoft.com/office/drawing/2014/main" val="561630511"/>
                    </a:ext>
                  </a:extLst>
                </a:gridCol>
              </a:tblGrid>
              <a:tr h="357687">
                <a:tc>
                  <a:txBody>
                    <a:bodyPr/>
                    <a:lstStyle/>
                    <a:p>
                      <a:pPr algn="ctr"/>
                      <a:r>
                        <a:rPr lang="zh-HK" altLang="zh-TW" sz="2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事蹟</a:t>
                      </a:r>
                      <a:r>
                        <a:rPr lang="zh-TW" altLang="en-US" sz="2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記載</a:t>
                      </a:r>
                      <a:endParaRPr lang="zh-TW" altLang="en-US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zh-TW" sz="2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推測所擁有的心智模式</a:t>
                      </a:r>
                      <a:endParaRPr lang="zh-TW" altLang="en-US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zh-TW" sz="2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成功的正面力量</a:t>
                      </a:r>
                      <a:endParaRPr lang="zh-TW" altLang="en-US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512598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以二分法及激將法刺激孫權來促成孫劉抗曹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觀察入微，不拘泥形式，因勢利導。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智慧與知識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勇氣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723954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勸主稱帝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活用所學所聞，以典故</a:t>
                      </a: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勸導劉備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跳脫個人思考框架</a:t>
                      </a: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，同意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稱帝。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智慧與知識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715133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劉備臨終託孤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勇於承擔、振衰起敝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勇氣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正義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524217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與吳和好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權衡局勢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放下身段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智慧與知識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678325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劉備病逝後拒絕臣服於魏</a:t>
                      </a:r>
                      <a:endParaRPr lang="zh-TW" sz="24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意志堅定而不改初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衷，</a:t>
                      </a: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</a:t>
                      </a:r>
                      <a:r>
                        <a:rPr lang="zh-TW" altLang="en-US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</a:t>
                      </a: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</a:t>
                      </a:r>
                      <a:r>
                        <a:rPr lang="zh-TW" altLang="en-US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</a:t>
                      </a: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一時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的失敗而喪失鬥志，不見利思遷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勇氣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</a:t>
                      </a:r>
                      <a:r>
                        <a:rPr lang="zh-TW" altLang="en-US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720883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以收服人心，而非只憑藉軍事力量來平定南中。</a:t>
                      </a:r>
                      <a:endParaRPr lang="zh-TW" sz="24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系統性思考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找對方法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智慧與知識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503519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以出師表明志北伐曹魏</a:t>
                      </a:r>
                      <a:endParaRPr lang="zh-TW" sz="24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誠實坦白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表露心跡，謀求團結一致、上下一心、同心同德。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勇氣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正義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436322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衣食悉仰於官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淡泊物欲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不會因追求個人物質享受而喪失理想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修養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598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664423"/>
              </p:ext>
            </p:extLst>
          </p:nvPr>
        </p:nvGraphicFramePr>
        <p:xfrm>
          <a:off x="407124" y="375647"/>
          <a:ext cx="11357430" cy="483525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433355">
                  <a:extLst>
                    <a:ext uri="{9D8B030D-6E8A-4147-A177-3AD203B41FA5}">
                      <a16:colId xmlns:a16="http://schemas.microsoft.com/office/drawing/2014/main" val="2434314894"/>
                    </a:ext>
                  </a:extLst>
                </a:gridCol>
                <a:gridCol w="5408023">
                  <a:extLst>
                    <a:ext uri="{9D8B030D-6E8A-4147-A177-3AD203B41FA5}">
                      <a16:colId xmlns:a16="http://schemas.microsoft.com/office/drawing/2014/main" val="442344899"/>
                    </a:ext>
                  </a:extLst>
                </a:gridCol>
                <a:gridCol w="2516052">
                  <a:extLst>
                    <a:ext uri="{9D8B030D-6E8A-4147-A177-3AD203B41FA5}">
                      <a16:colId xmlns:a16="http://schemas.microsoft.com/office/drawing/2014/main" val="561630511"/>
                    </a:ext>
                  </a:extLst>
                </a:gridCol>
              </a:tblGrid>
              <a:tr h="357687">
                <a:tc>
                  <a:txBody>
                    <a:bodyPr/>
                    <a:lstStyle/>
                    <a:p>
                      <a:pPr algn="ctr"/>
                      <a:r>
                        <a:rPr lang="zh-HK" altLang="zh-TW" sz="2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事蹟</a:t>
                      </a:r>
                      <a:r>
                        <a:rPr lang="zh-TW" altLang="en-US" sz="2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記載</a:t>
                      </a:r>
                      <a:endParaRPr lang="zh-TW" altLang="en-US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zh-TW" sz="2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推測所擁有的心智模式</a:t>
                      </a:r>
                      <a:endParaRPr lang="zh-TW" altLang="en-US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zh-TW" sz="2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成功的正面力量</a:t>
                      </a:r>
                      <a:endParaRPr lang="zh-TW" altLang="en-US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512598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揮淚斬馬謖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處事公正嚴明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躬身自省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勇氣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正義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修養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257211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李平欺瞞運糧之失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為人厚道、處事謹慎、給人改過自新的機會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修養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384515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改良連弩</a:t>
                      </a:r>
                      <a:endParaRPr lang="zh-TW" sz="24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以開放性態度正視問題，研發創新。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智慧與知識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934232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以木牛流馬運糧</a:t>
                      </a:r>
                      <a:endParaRPr lang="zh-TW" sz="24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發明新方法來解決問題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智慧與知識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506309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</a:t>
                      </a:r>
                      <a:r>
                        <a:rPr lang="zh-TW" altLang="en-US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兵</a:t>
                      </a:r>
                      <a:r>
                        <a:rPr lang="zh-TW" altLang="en-US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屯田</a:t>
                      </a:r>
                      <a:r>
                        <a:rPr lang="zh-HK" sz="2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解決</a:t>
                      </a: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糧食的不足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建立制度來突破困境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智慧與知識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454712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病逝前交代人事及軍事部署</a:t>
                      </a:r>
                      <a:endParaRPr lang="zh-TW" sz="24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責任感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正義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418153"/>
                  </a:ext>
                </a:extLst>
              </a:tr>
              <a:tr h="35768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交代後事從簡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參透萬物道理、回歸自然</a:t>
                      </a:r>
                      <a:endParaRPr lang="zh-TW" sz="24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修養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心靈的超越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96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3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00">
              <a:srgbClr val="5D99F1"/>
            </a:gs>
            <a:gs pos="83000">
              <a:srgbClr val="73A9D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19794" y="2351314"/>
            <a:ext cx="8948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探討諸葛亮 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&lt;&lt;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隆中對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&gt;&gt; 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的知識層次</a:t>
            </a:r>
            <a:endParaRPr lang="zh-TW" altLang="en-US" sz="3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9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3109</Words>
  <Application>Microsoft Office PowerPoint</Application>
  <PresentationFormat>寬螢幕</PresentationFormat>
  <Paragraphs>225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8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domain\howard</dc:creator>
  <cp:lastModifiedBy>domain\howard</cp:lastModifiedBy>
  <cp:revision>392</cp:revision>
  <dcterms:created xsi:type="dcterms:W3CDTF">2016-01-07T04:19:54Z</dcterms:created>
  <dcterms:modified xsi:type="dcterms:W3CDTF">2016-01-14T01:02:03Z</dcterms:modified>
</cp:coreProperties>
</file>